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sldIdLst>
    <p:sldId id="256" r:id="rId2"/>
    <p:sldId id="257" r:id="rId3"/>
    <p:sldId id="274" r:id="rId4"/>
    <p:sldId id="275" r:id="rId5"/>
    <p:sldId id="276" r:id="rId6"/>
    <p:sldId id="277" r:id="rId7"/>
    <p:sldId id="278" r:id="rId8"/>
    <p:sldId id="273" r:id="rId9"/>
    <p:sldId id="263"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279" r:id="rId40"/>
    <p:sldId id="312" r:id="rId41"/>
    <p:sldId id="2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p:restoredTop sz="94643"/>
  </p:normalViewPr>
  <p:slideViewPr>
    <p:cSldViewPr snapToGrid="0" snapToObjects="1">
      <p:cViewPr varScale="1">
        <p:scale>
          <a:sx n="90" d="100"/>
          <a:sy n="90" d="100"/>
        </p:scale>
        <p:origin x="80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7D0065BE-0657-4A47-90AD-C21C55E16B19}" type="datetime4">
              <a:rPr lang="en-US" smtClean="0"/>
              <a:pPr/>
              <a:t>July 7, 2016</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151487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July 7,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9357076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July 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56425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fld id="{62B1B13E-D5AF-485E-81A1-82A140076526}" type="datetime4">
              <a:rPr lang="en-US" smtClean="0"/>
              <a:pPr/>
              <a:t>July 7, 2016</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0872488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July 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2467877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B1B13E-D5AF-485E-81A1-82A140076526}" type="datetime4">
              <a:rPr lang="en-US" smtClean="0"/>
              <a:pPr/>
              <a:t>July 7, 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7631486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B1B13E-D5AF-485E-81A1-82A140076526}" type="datetime4">
              <a:rPr lang="en-US" smtClean="0"/>
              <a:pPr/>
              <a:t>July 7, 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118769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C3AA4-67BE-44F7-809A-3582401494AF}" type="datetime4">
              <a:rPr lang="en-US" smtClean="0"/>
              <a:pPr/>
              <a:t>July 7, 2016</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26738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pPr/>
              <a:t>July 7, 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0304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July 7, 2016</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04908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July 7, 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93816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July 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75894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July 7,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4649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July 7,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71997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July 7, 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6450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July 7, 2016</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9172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July 7, 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170202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2B1B13E-D5AF-485E-81A1-82A140076526}" type="datetime4">
              <a:rPr lang="en-US" smtClean="0"/>
              <a:pPr/>
              <a:t>July 7, 2016</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760451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Creating perspective</a:t>
            </a:r>
            <a:endParaRPr lang="en-US" sz="6600" dirty="0"/>
          </a:p>
        </p:txBody>
      </p:sp>
      <p:sp>
        <p:nvSpPr>
          <p:cNvPr id="4" name="Subtitle 3"/>
          <p:cNvSpPr>
            <a:spLocks noGrp="1"/>
          </p:cNvSpPr>
          <p:nvPr>
            <p:ph type="subTitle" idx="1"/>
          </p:nvPr>
        </p:nvSpPr>
        <p:spPr/>
        <p:txBody>
          <a:bodyPr/>
          <a:lstStyle/>
          <a:p>
            <a:r>
              <a:rPr lang="en-US" dirty="0" smtClean="0"/>
              <a:t>One point perspective, </a:t>
            </a:r>
            <a:r>
              <a:rPr lang="en-US" dirty="0" smtClean="0"/>
              <a:t>Hand-</a:t>
            </a:r>
            <a:r>
              <a:rPr lang="en-US" dirty="0" err="1" smtClean="0"/>
              <a:t>scapes</a:t>
            </a:r>
            <a:r>
              <a:rPr lang="en-US" dirty="0" smtClean="0"/>
              <a:t>, </a:t>
            </a:r>
            <a:r>
              <a:rPr lang="en-US" dirty="0" smtClean="0"/>
              <a:t>landscape bell </a:t>
            </a:r>
            <a:r>
              <a:rPr lang="en-US" dirty="0" smtClean="0"/>
              <a:t>ringer, surreal art, Dali </a:t>
            </a:r>
            <a:endParaRPr lang="en-US" dirty="0"/>
          </a:p>
        </p:txBody>
      </p:sp>
    </p:spTree>
    <p:extLst>
      <p:ext uri="{BB962C8B-B14F-4D97-AF65-F5344CB8AC3E}">
        <p14:creationId xmlns:p14="http://schemas.microsoft.com/office/powerpoint/2010/main" val="89926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cultural movement that began in the 1920’s. </a:t>
            </a:r>
          </a:p>
          <a:p>
            <a:r>
              <a:rPr lang="en-US" dirty="0" smtClean="0"/>
              <a:t>Artists aimed to break away from the rigid rules of the art world to create more dream like images.</a:t>
            </a:r>
          </a:p>
          <a:p>
            <a:r>
              <a:rPr lang="en-US" dirty="0" smtClean="0"/>
              <a:t>Combined fantasy, imagination, dreams and realism to create an unsettling painting.</a:t>
            </a:r>
          </a:p>
          <a:p>
            <a:r>
              <a:rPr lang="en-US" dirty="0" smtClean="0"/>
              <a:t>Usually had some sort of element of surprise or the unexpected.</a:t>
            </a:r>
          </a:p>
          <a:p>
            <a:pPr lvl="1"/>
            <a:r>
              <a:rPr lang="en-US" dirty="0" smtClean="0"/>
              <a:t>Creatures from everyday objects</a:t>
            </a:r>
          </a:p>
          <a:p>
            <a:pPr lvl="1"/>
            <a:endParaRPr lang="en-US" dirty="0"/>
          </a:p>
        </p:txBody>
      </p:sp>
      <p:sp>
        <p:nvSpPr>
          <p:cNvPr id="3" name="Title 2"/>
          <p:cNvSpPr>
            <a:spLocks noGrp="1"/>
          </p:cNvSpPr>
          <p:nvPr>
            <p:ph type="title"/>
          </p:nvPr>
        </p:nvSpPr>
        <p:spPr/>
        <p:txBody>
          <a:bodyPr/>
          <a:lstStyle/>
          <a:p>
            <a:r>
              <a:rPr lang="en-US" dirty="0" smtClean="0"/>
              <a:t>Surreal Art</a:t>
            </a:r>
            <a:endParaRPr lang="en-US" dirty="0"/>
          </a:p>
        </p:txBody>
      </p:sp>
    </p:spTree>
    <p:extLst>
      <p:ext uri="{BB962C8B-B14F-4D97-AF65-F5344CB8AC3E}">
        <p14:creationId xmlns:p14="http://schemas.microsoft.com/office/powerpoint/2010/main" val="126752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248347"/>
            <a:ext cx="5351184" cy="3877815"/>
          </a:xfrm>
        </p:spPr>
        <p:txBody>
          <a:bodyPr/>
          <a:lstStyle/>
          <a:p>
            <a:r>
              <a:rPr lang="en-US" dirty="0" smtClean="0"/>
              <a:t>Read the biography and prepare to discuss</a:t>
            </a:r>
          </a:p>
          <a:p>
            <a:r>
              <a:rPr lang="en-US" dirty="0" smtClean="0"/>
              <a:t>Dali </a:t>
            </a:r>
            <a:r>
              <a:rPr lang="en-US" dirty="0" smtClean="0"/>
              <a:t>was a prominent Spanish Surrealist artist.</a:t>
            </a:r>
          </a:p>
          <a:p>
            <a:r>
              <a:rPr lang="en-US" dirty="0" smtClean="0"/>
              <a:t>He was known for creating bizarre images in his artworks</a:t>
            </a:r>
          </a:p>
          <a:p>
            <a:r>
              <a:rPr lang="en-US" dirty="0" smtClean="0"/>
              <a:t>Had an extremely eccentric personality and imagination</a:t>
            </a:r>
          </a:p>
          <a:p>
            <a:r>
              <a:rPr lang="en-US" dirty="0" smtClean="0"/>
              <a:t>Most famous painting is: the persistence of memory.</a:t>
            </a:r>
            <a:endParaRPr lang="en-US" dirty="0"/>
          </a:p>
        </p:txBody>
      </p:sp>
      <p:sp>
        <p:nvSpPr>
          <p:cNvPr id="3" name="Title 2"/>
          <p:cNvSpPr>
            <a:spLocks noGrp="1"/>
          </p:cNvSpPr>
          <p:nvPr>
            <p:ph type="title"/>
          </p:nvPr>
        </p:nvSpPr>
        <p:spPr/>
        <p:txBody>
          <a:bodyPr/>
          <a:lstStyle/>
          <a:p>
            <a:r>
              <a:rPr lang="en-US" dirty="0" smtClean="0"/>
              <a:t>Salvador </a:t>
            </a:r>
            <a:r>
              <a:rPr lang="en-US" dirty="0" smtClean="0"/>
              <a:t>Dali- Bio Read</a:t>
            </a:r>
            <a:endParaRPr lang="en-US" dirty="0"/>
          </a:p>
        </p:txBody>
      </p:sp>
      <p:pic>
        <p:nvPicPr>
          <p:cNvPr id="4" name="Picture 3"/>
          <p:cNvPicPr>
            <a:picLocks noChangeAspect="1"/>
          </p:cNvPicPr>
          <p:nvPr/>
        </p:nvPicPr>
        <p:blipFill>
          <a:blip r:embed="rId2"/>
          <a:stretch>
            <a:fillRect/>
          </a:stretch>
        </p:blipFill>
        <p:spPr>
          <a:xfrm>
            <a:off x="6350000" y="2827322"/>
            <a:ext cx="2794000" cy="3708400"/>
          </a:xfrm>
          <a:prstGeom prst="rect">
            <a:avLst/>
          </a:prstGeom>
        </p:spPr>
      </p:pic>
    </p:spTree>
    <p:extLst>
      <p:ext uri="{BB962C8B-B14F-4D97-AF65-F5344CB8AC3E}">
        <p14:creationId xmlns:p14="http://schemas.microsoft.com/office/powerpoint/2010/main" val="17867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Dali</a:t>
            </a:r>
            <a:endParaRPr lang="en-US" dirty="0"/>
          </a:p>
        </p:txBody>
      </p:sp>
      <p:pic>
        <p:nvPicPr>
          <p:cNvPr id="7" name="Picture 6"/>
          <p:cNvPicPr>
            <a:picLocks noChangeAspect="1"/>
          </p:cNvPicPr>
          <p:nvPr/>
        </p:nvPicPr>
        <p:blipFill>
          <a:blip r:embed="rId2"/>
          <a:stretch>
            <a:fillRect/>
          </a:stretch>
        </p:blipFill>
        <p:spPr>
          <a:xfrm>
            <a:off x="2681240" y="2400299"/>
            <a:ext cx="5523260" cy="4067128"/>
          </a:xfrm>
          <a:prstGeom prst="rect">
            <a:avLst/>
          </a:prstGeom>
        </p:spPr>
      </p:pic>
    </p:spTree>
    <p:extLst>
      <p:ext uri="{BB962C8B-B14F-4D97-AF65-F5344CB8AC3E}">
        <p14:creationId xmlns:p14="http://schemas.microsoft.com/office/powerpoint/2010/main" val="84245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stretch>
            <a:fillRect/>
          </a:stretch>
        </p:blipFill>
        <p:spPr>
          <a:xfrm>
            <a:off x="1778000" y="2043394"/>
            <a:ext cx="5588000" cy="4394200"/>
          </a:xfrm>
          <a:prstGeom prst="rect">
            <a:avLst/>
          </a:prstGeom>
        </p:spPr>
      </p:pic>
    </p:spTree>
    <p:extLst>
      <p:ext uri="{BB962C8B-B14F-4D97-AF65-F5344CB8AC3E}">
        <p14:creationId xmlns:p14="http://schemas.microsoft.com/office/powerpoint/2010/main" val="74114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p:cNvPicPr>
            <a:picLocks noChangeAspect="1"/>
          </p:cNvPicPr>
          <p:nvPr/>
        </p:nvPicPr>
        <p:blipFill>
          <a:blip r:embed="rId2"/>
          <a:stretch>
            <a:fillRect/>
          </a:stretch>
        </p:blipFill>
        <p:spPr>
          <a:xfrm>
            <a:off x="1975486" y="299900"/>
            <a:ext cx="5429427" cy="6558099"/>
          </a:xfrm>
          <a:prstGeom prst="rect">
            <a:avLst/>
          </a:prstGeom>
        </p:spPr>
      </p:pic>
    </p:spTree>
    <p:extLst>
      <p:ext uri="{BB962C8B-B14F-4D97-AF65-F5344CB8AC3E}">
        <p14:creationId xmlns:p14="http://schemas.microsoft.com/office/powerpoint/2010/main" val="104780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p:cNvPicPr>
            <a:picLocks noChangeAspect="1"/>
          </p:cNvPicPr>
          <p:nvPr/>
        </p:nvPicPr>
        <p:blipFill>
          <a:blip r:embed="rId2"/>
          <a:stretch>
            <a:fillRect/>
          </a:stretch>
        </p:blipFill>
        <p:spPr>
          <a:xfrm>
            <a:off x="2082800" y="0"/>
            <a:ext cx="4963026" cy="6858000"/>
          </a:xfrm>
          <a:prstGeom prst="rect">
            <a:avLst/>
          </a:prstGeom>
        </p:spPr>
      </p:pic>
    </p:spTree>
    <p:extLst>
      <p:ext uri="{BB962C8B-B14F-4D97-AF65-F5344CB8AC3E}">
        <p14:creationId xmlns:p14="http://schemas.microsoft.com/office/powerpoint/2010/main" val="107683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p:cNvPicPr>
            <a:picLocks noChangeAspect="1"/>
          </p:cNvPicPr>
          <p:nvPr/>
        </p:nvPicPr>
        <p:blipFill>
          <a:blip r:embed="rId2"/>
          <a:stretch>
            <a:fillRect/>
          </a:stretch>
        </p:blipFill>
        <p:spPr>
          <a:xfrm>
            <a:off x="2705391" y="1887604"/>
            <a:ext cx="4141996" cy="4970396"/>
          </a:xfrm>
          <a:prstGeom prst="rect">
            <a:avLst/>
          </a:prstGeom>
        </p:spPr>
      </p:pic>
    </p:spTree>
    <p:extLst>
      <p:ext uri="{BB962C8B-B14F-4D97-AF65-F5344CB8AC3E}">
        <p14:creationId xmlns:p14="http://schemas.microsoft.com/office/powerpoint/2010/main" val="144010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Create a surrealist inspired project by:</a:t>
            </a:r>
          </a:p>
          <a:p>
            <a:pPr marL="457200" indent="-457200">
              <a:buFont typeface="+mj-lt"/>
              <a:buAutoNum type="arabicPeriod"/>
            </a:pPr>
            <a:r>
              <a:rPr lang="en-US" sz="2400" dirty="0" smtClean="0"/>
              <a:t>Using your theme</a:t>
            </a:r>
          </a:p>
          <a:p>
            <a:pPr marL="457200" indent="-457200">
              <a:buFont typeface="+mj-lt"/>
              <a:buAutoNum type="arabicPeriod"/>
            </a:pPr>
            <a:r>
              <a:rPr lang="en-US" sz="2400" dirty="0" smtClean="0"/>
              <a:t>Creating a dream </a:t>
            </a:r>
          </a:p>
          <a:p>
            <a:pPr marL="457200" indent="-457200">
              <a:buFont typeface="+mj-lt"/>
              <a:buAutoNum type="arabicPeriod"/>
            </a:pPr>
            <a:r>
              <a:rPr lang="en-US" sz="2400" dirty="0" smtClean="0"/>
              <a:t>Using the element of surprise as your contour hands</a:t>
            </a:r>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Hand-scape Project</a:t>
            </a:r>
            <a:endParaRPr lang="en-US" dirty="0"/>
          </a:p>
        </p:txBody>
      </p:sp>
    </p:spTree>
    <p:extLst>
      <p:ext uri="{BB962C8B-B14F-4D97-AF65-F5344CB8AC3E}">
        <p14:creationId xmlns:p14="http://schemas.microsoft.com/office/powerpoint/2010/main" val="176079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stretch>
            <a:fillRect/>
          </a:stretch>
        </p:blipFill>
        <p:spPr>
          <a:xfrm>
            <a:off x="0" y="139700"/>
            <a:ext cx="9144000" cy="6559826"/>
          </a:xfrm>
          <a:prstGeom prst="rect">
            <a:avLst/>
          </a:prstGeom>
        </p:spPr>
      </p:pic>
    </p:spTree>
    <p:extLst>
      <p:ext uri="{BB962C8B-B14F-4D97-AF65-F5344CB8AC3E}">
        <p14:creationId xmlns:p14="http://schemas.microsoft.com/office/powerpoint/2010/main" val="12821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p:cNvPicPr>
            <a:picLocks noChangeAspect="1"/>
          </p:cNvPicPr>
          <p:nvPr/>
        </p:nvPicPr>
        <p:blipFill>
          <a:blip r:embed="rId2"/>
          <a:stretch>
            <a:fillRect/>
          </a:stretch>
        </p:blipFill>
        <p:spPr>
          <a:xfrm>
            <a:off x="829069" y="168462"/>
            <a:ext cx="7615684" cy="6399290"/>
          </a:xfrm>
          <a:prstGeom prst="rect">
            <a:avLst/>
          </a:prstGeom>
        </p:spPr>
      </p:pic>
    </p:spTree>
    <p:extLst>
      <p:ext uri="{BB962C8B-B14F-4D97-AF65-F5344CB8AC3E}">
        <p14:creationId xmlns:p14="http://schemas.microsoft.com/office/powerpoint/2010/main" val="42703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Perspective</a:t>
            </a:r>
            <a:endParaRPr lang="en-US" u="sng" dirty="0"/>
          </a:p>
        </p:txBody>
      </p:sp>
      <p:sp>
        <p:nvSpPr>
          <p:cNvPr id="3" name="Content Placeholder 2"/>
          <p:cNvSpPr>
            <a:spLocks noGrp="1"/>
          </p:cNvSpPr>
          <p:nvPr>
            <p:ph idx="1"/>
          </p:nvPr>
        </p:nvSpPr>
        <p:spPr>
          <a:xfrm>
            <a:off x="822960" y="2428875"/>
            <a:ext cx="7520940" cy="4006722"/>
          </a:xfrm>
        </p:spPr>
        <p:txBody>
          <a:bodyPr>
            <a:normAutofit/>
          </a:bodyPr>
          <a:lstStyle/>
          <a:p>
            <a:r>
              <a:rPr lang="en-US" sz="2400" dirty="0" smtClean="0"/>
              <a:t>What is perspective?</a:t>
            </a:r>
          </a:p>
          <a:p>
            <a:pPr>
              <a:buFont typeface="Arial"/>
              <a:buChar char="•"/>
            </a:pPr>
            <a:r>
              <a:rPr lang="en-US" sz="2400" dirty="0" smtClean="0"/>
              <a:t>How something is seen or the point of view</a:t>
            </a:r>
          </a:p>
          <a:p>
            <a:pPr marL="0" indent="0"/>
            <a:r>
              <a:rPr lang="en-US" sz="2400" dirty="0" smtClean="0"/>
              <a:t>How does perspective effect things around it….?</a:t>
            </a:r>
          </a:p>
          <a:p>
            <a:pPr>
              <a:buFont typeface="Arial"/>
              <a:buChar char="•"/>
            </a:pPr>
            <a:r>
              <a:rPr lang="en-US" sz="2400" dirty="0" smtClean="0"/>
              <a:t>Creates depth making things seem bigger or smaller than they may actually be.</a:t>
            </a:r>
          </a:p>
          <a:p>
            <a:pPr>
              <a:buFont typeface="Arial"/>
              <a:buChar char="•"/>
            </a:pPr>
            <a:endParaRPr lang="en-US" sz="2000" dirty="0"/>
          </a:p>
        </p:txBody>
      </p:sp>
    </p:spTree>
    <p:extLst>
      <p:ext uri="{BB962C8B-B14F-4D97-AF65-F5344CB8AC3E}">
        <p14:creationId xmlns:p14="http://schemas.microsoft.com/office/powerpoint/2010/main" val="1373128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p:cNvPicPr>
            <a:picLocks noChangeAspect="1"/>
          </p:cNvPicPr>
          <p:nvPr/>
        </p:nvPicPr>
        <p:blipFill>
          <a:blip r:embed="rId2"/>
          <a:stretch>
            <a:fillRect/>
          </a:stretch>
        </p:blipFill>
        <p:spPr>
          <a:xfrm>
            <a:off x="2032000" y="0"/>
            <a:ext cx="5072852" cy="6858000"/>
          </a:xfrm>
          <a:prstGeom prst="rect">
            <a:avLst/>
          </a:prstGeom>
        </p:spPr>
      </p:pic>
    </p:spTree>
    <p:extLst>
      <p:ext uri="{BB962C8B-B14F-4D97-AF65-F5344CB8AC3E}">
        <p14:creationId xmlns:p14="http://schemas.microsoft.com/office/powerpoint/2010/main" val="20425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p:cNvPicPr>
            <a:picLocks noChangeAspect="1"/>
          </p:cNvPicPr>
          <p:nvPr/>
        </p:nvPicPr>
        <p:blipFill>
          <a:blip r:embed="rId2"/>
          <a:stretch>
            <a:fillRect/>
          </a:stretch>
        </p:blipFill>
        <p:spPr>
          <a:xfrm>
            <a:off x="2076420" y="173549"/>
            <a:ext cx="5102954" cy="6371319"/>
          </a:xfrm>
          <a:prstGeom prst="rect">
            <a:avLst/>
          </a:prstGeom>
        </p:spPr>
      </p:pic>
    </p:spTree>
    <p:extLst>
      <p:ext uri="{BB962C8B-B14F-4D97-AF65-F5344CB8AC3E}">
        <p14:creationId xmlns:p14="http://schemas.microsoft.com/office/powerpoint/2010/main" val="1263606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4" name="Picture 3" descr="019a639a4439d8f850dd21f98c12984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530" y="194052"/>
            <a:ext cx="6350000" cy="6299200"/>
          </a:xfrm>
          <a:prstGeom prst="rect">
            <a:avLst/>
          </a:prstGeom>
        </p:spPr>
      </p:pic>
    </p:spTree>
    <p:extLst>
      <p:ext uri="{BB962C8B-B14F-4D97-AF65-F5344CB8AC3E}">
        <p14:creationId xmlns:p14="http://schemas.microsoft.com/office/powerpoint/2010/main" val="97106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40b22d2203fc4eb979c50eb4ed9b07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693" y="0"/>
            <a:ext cx="4572000" cy="6858000"/>
          </a:xfrm>
          <a:prstGeom prst="rect">
            <a:avLst/>
          </a:prstGeom>
        </p:spPr>
      </p:pic>
    </p:spTree>
    <p:extLst>
      <p:ext uri="{BB962C8B-B14F-4D97-AF65-F5344CB8AC3E}">
        <p14:creationId xmlns:p14="http://schemas.microsoft.com/office/powerpoint/2010/main" val="193967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64b637a2a1fe37764e2c09943562d9f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399" y="0"/>
            <a:ext cx="4712426" cy="6858000"/>
          </a:xfrm>
          <a:prstGeom prst="rect">
            <a:avLst/>
          </a:prstGeom>
        </p:spPr>
      </p:pic>
    </p:spTree>
    <p:extLst>
      <p:ext uri="{BB962C8B-B14F-4D97-AF65-F5344CB8AC3E}">
        <p14:creationId xmlns:p14="http://schemas.microsoft.com/office/powerpoint/2010/main" val="1313829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4830984e3543a5f48a73dafa21f64a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8" y="570156"/>
            <a:ext cx="7355555" cy="5516666"/>
          </a:xfrm>
          <a:prstGeom prst="rect">
            <a:avLst/>
          </a:prstGeom>
        </p:spPr>
      </p:pic>
    </p:spTree>
    <p:extLst>
      <p:ext uri="{BB962C8B-B14F-4D97-AF65-F5344CB8AC3E}">
        <p14:creationId xmlns:p14="http://schemas.microsoft.com/office/powerpoint/2010/main" val="109800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59939e3f084e6261c1aa8579f46a46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5" y="0"/>
            <a:ext cx="6858000" cy="6858000"/>
          </a:xfrm>
          <a:prstGeom prst="rect">
            <a:avLst/>
          </a:prstGeom>
        </p:spPr>
      </p:pic>
    </p:spTree>
    <p:extLst>
      <p:ext uri="{BB962C8B-B14F-4D97-AF65-F5344CB8AC3E}">
        <p14:creationId xmlns:p14="http://schemas.microsoft.com/office/powerpoint/2010/main" val="787643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e8f892c6c515b57aabca2deab10830f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053" y="1855445"/>
            <a:ext cx="6350000" cy="4686300"/>
          </a:xfrm>
          <a:prstGeom prst="rect">
            <a:avLst/>
          </a:prstGeom>
        </p:spPr>
      </p:pic>
    </p:spTree>
    <p:extLst>
      <p:ext uri="{BB962C8B-B14F-4D97-AF65-F5344CB8AC3E}">
        <p14:creationId xmlns:p14="http://schemas.microsoft.com/office/powerpoint/2010/main" val="837625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3a313ab6f3ee3a609e2bdc1f65d23bd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530" y="1808157"/>
            <a:ext cx="6350000" cy="4533900"/>
          </a:xfrm>
          <a:prstGeom prst="rect">
            <a:avLst/>
          </a:prstGeom>
        </p:spPr>
      </p:pic>
    </p:spTree>
    <p:extLst>
      <p:ext uri="{BB962C8B-B14F-4D97-AF65-F5344CB8AC3E}">
        <p14:creationId xmlns:p14="http://schemas.microsoft.com/office/powerpoint/2010/main" val="121549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e52a059b0698f51fb08b29f795268cd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789" y="0"/>
            <a:ext cx="5316279" cy="6858000"/>
          </a:xfrm>
          <a:prstGeom prst="rect">
            <a:avLst/>
          </a:prstGeom>
        </p:spPr>
      </p:pic>
    </p:spTree>
    <p:extLst>
      <p:ext uri="{BB962C8B-B14F-4D97-AF65-F5344CB8AC3E}">
        <p14:creationId xmlns:p14="http://schemas.microsoft.com/office/powerpoint/2010/main" val="200386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Perspective</a:t>
            </a:r>
            <a:endParaRPr lang="en-US" dirty="0"/>
          </a:p>
        </p:txBody>
      </p:sp>
      <p:sp>
        <p:nvSpPr>
          <p:cNvPr id="3" name="Content Placeholder 2"/>
          <p:cNvSpPr>
            <a:spLocks noGrp="1"/>
          </p:cNvSpPr>
          <p:nvPr>
            <p:ph idx="1"/>
          </p:nvPr>
        </p:nvSpPr>
        <p:spPr/>
        <p:txBody>
          <a:bodyPr>
            <a:normAutofit/>
          </a:bodyPr>
          <a:lstStyle/>
          <a:p>
            <a:r>
              <a:rPr lang="en-US" sz="2800" dirty="0"/>
              <a:t>is the effect you get when far away objects take on the colors of atmospheric haze.</a:t>
            </a:r>
          </a:p>
        </p:txBody>
      </p:sp>
    </p:spTree>
    <p:extLst>
      <p:ext uri="{BB962C8B-B14F-4D97-AF65-F5344CB8AC3E}">
        <p14:creationId xmlns:p14="http://schemas.microsoft.com/office/powerpoint/2010/main" val="114636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1031d96c8357754f42b523586553f69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603"/>
            <a:ext cx="9144000" cy="6038022"/>
          </a:xfrm>
          <a:prstGeom prst="rect">
            <a:avLst/>
          </a:prstGeom>
        </p:spPr>
      </p:pic>
    </p:spTree>
    <p:extLst>
      <p:ext uri="{BB962C8B-B14F-4D97-AF65-F5344CB8AC3E}">
        <p14:creationId xmlns:p14="http://schemas.microsoft.com/office/powerpoint/2010/main" val="210704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e89302287db3f42f68bbf23ba1d626f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81" y="0"/>
            <a:ext cx="4936901" cy="6858000"/>
          </a:xfrm>
          <a:prstGeom prst="rect">
            <a:avLst/>
          </a:prstGeom>
        </p:spPr>
      </p:pic>
    </p:spTree>
    <p:extLst>
      <p:ext uri="{BB962C8B-B14F-4D97-AF65-F5344CB8AC3E}">
        <p14:creationId xmlns:p14="http://schemas.microsoft.com/office/powerpoint/2010/main" val="102163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0177c26201422fef388feac8c73a2a7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36" y="0"/>
            <a:ext cx="6350000" cy="6007100"/>
          </a:xfrm>
          <a:prstGeom prst="rect">
            <a:avLst/>
          </a:prstGeom>
        </p:spPr>
      </p:pic>
    </p:spTree>
    <p:extLst>
      <p:ext uri="{BB962C8B-B14F-4D97-AF65-F5344CB8AC3E}">
        <p14:creationId xmlns:p14="http://schemas.microsoft.com/office/powerpoint/2010/main" val="154723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5fcdb37c5c5d11c9803d15c2ae4c3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162" y="154135"/>
            <a:ext cx="4374571" cy="5933509"/>
          </a:xfrm>
          <a:prstGeom prst="rect">
            <a:avLst/>
          </a:prstGeom>
        </p:spPr>
      </p:pic>
    </p:spTree>
    <p:extLst>
      <p:ext uri="{BB962C8B-B14F-4D97-AF65-F5344CB8AC3E}">
        <p14:creationId xmlns:p14="http://schemas.microsoft.com/office/powerpoint/2010/main" val="489684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f916deb4a4bdc2cee3208672c6e24fe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29" y="0"/>
            <a:ext cx="5035242" cy="6858000"/>
          </a:xfrm>
          <a:prstGeom prst="rect">
            <a:avLst/>
          </a:prstGeom>
        </p:spPr>
      </p:pic>
    </p:spTree>
    <p:extLst>
      <p:ext uri="{BB962C8B-B14F-4D97-AF65-F5344CB8AC3E}">
        <p14:creationId xmlns:p14="http://schemas.microsoft.com/office/powerpoint/2010/main" val="96718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4398a7dc6ee3f9d61a0c227cd10c0c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422" y="430085"/>
            <a:ext cx="6932264" cy="5878560"/>
          </a:xfrm>
          <a:prstGeom prst="rect">
            <a:avLst/>
          </a:prstGeom>
        </p:spPr>
      </p:pic>
    </p:spTree>
    <p:extLst>
      <p:ext uri="{BB962C8B-B14F-4D97-AF65-F5344CB8AC3E}">
        <p14:creationId xmlns:p14="http://schemas.microsoft.com/office/powerpoint/2010/main" val="112749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4e16dea0ea75b45a8b7d85f5ed3589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980" y="0"/>
            <a:ext cx="5143500" cy="6858000"/>
          </a:xfrm>
          <a:prstGeom prst="rect">
            <a:avLst/>
          </a:prstGeom>
        </p:spPr>
      </p:pic>
    </p:spTree>
    <p:extLst>
      <p:ext uri="{BB962C8B-B14F-4D97-AF65-F5344CB8AC3E}">
        <p14:creationId xmlns:p14="http://schemas.microsoft.com/office/powerpoint/2010/main" val="40352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b07044e7174b3c851c76a67d27c6829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652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2" name="Picture 1" descr="7c11c60e16e4716ae2e583ea90f7e1e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90" y="441029"/>
            <a:ext cx="7620000" cy="5765800"/>
          </a:xfrm>
          <a:prstGeom prst="rect">
            <a:avLst/>
          </a:prstGeom>
        </p:spPr>
      </p:pic>
    </p:spTree>
    <p:extLst>
      <p:ext uri="{BB962C8B-B14F-4D97-AF65-F5344CB8AC3E}">
        <p14:creationId xmlns:p14="http://schemas.microsoft.com/office/powerpoint/2010/main" val="355111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sz="2000" dirty="0" smtClean="0"/>
              <a:t>Explore perspective as it is applied to </a:t>
            </a:r>
            <a:r>
              <a:rPr lang="en-US" sz="2000" dirty="0" smtClean="0"/>
              <a:t>creating a surreal space *remember sometimes the rules can be broken if it adds to the surrealism of the art</a:t>
            </a:r>
          </a:p>
          <a:p>
            <a:pPr>
              <a:buFont typeface="Arial"/>
              <a:buChar char="•"/>
            </a:pPr>
            <a:r>
              <a:rPr lang="en-US" sz="2000" dirty="0" smtClean="0"/>
              <a:t>Explore landscape </a:t>
            </a:r>
            <a:endParaRPr lang="en-US" sz="2000" dirty="0" smtClean="0"/>
          </a:p>
          <a:p>
            <a:pPr>
              <a:buFont typeface="Arial"/>
              <a:buChar char="•"/>
            </a:pPr>
            <a:r>
              <a:rPr lang="en-US" sz="2000" dirty="0" smtClean="0"/>
              <a:t>Explore the theme of </a:t>
            </a:r>
            <a:r>
              <a:rPr lang="en-US" sz="2000" dirty="0" smtClean="0"/>
              <a:t>hand-</a:t>
            </a:r>
            <a:r>
              <a:rPr lang="en-US" sz="2000" dirty="0" err="1" smtClean="0"/>
              <a:t>scapes</a:t>
            </a:r>
            <a:r>
              <a:rPr lang="en-US" sz="2000" dirty="0" smtClean="0"/>
              <a:t>, surrealism, dreams…or nightmares</a:t>
            </a:r>
            <a:endParaRPr lang="en-US" sz="2000" dirty="0" smtClean="0"/>
          </a:p>
          <a:p>
            <a:pPr>
              <a:buFont typeface="Arial"/>
              <a:buChar char="•"/>
            </a:pPr>
            <a:r>
              <a:rPr lang="en-US" sz="2000" dirty="0" smtClean="0"/>
              <a:t>Continue to explore theme in art</a:t>
            </a:r>
          </a:p>
          <a:p>
            <a:pPr>
              <a:buFont typeface="Arial"/>
              <a:buChar char="•"/>
            </a:pPr>
            <a:r>
              <a:rPr lang="en-US" sz="2000" dirty="0" smtClean="0"/>
              <a:t>Continue to build skills in adding color and values to artwork</a:t>
            </a:r>
          </a:p>
          <a:p>
            <a:pPr>
              <a:buFont typeface="Arial"/>
              <a:buChar char="•"/>
            </a:pPr>
            <a:endParaRPr lang="en-US" dirty="0"/>
          </a:p>
        </p:txBody>
      </p:sp>
    </p:spTree>
    <p:extLst>
      <p:ext uri="{BB962C8B-B14F-4D97-AF65-F5344CB8AC3E}">
        <p14:creationId xmlns:p14="http://schemas.microsoft.com/office/powerpoint/2010/main" val="279958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sz="2400" dirty="0" smtClean="0"/>
              <a:t>What are the 3 rules to creating a landscape that is correct?</a:t>
            </a:r>
          </a:p>
          <a:p>
            <a:pPr>
              <a:buFont typeface="Arial"/>
              <a:buChar char="•"/>
            </a:pPr>
            <a:r>
              <a:rPr lang="en-US" sz="2400" dirty="0" smtClean="0"/>
              <a:t>How does a landscape incorporate similar rules to perspective?</a:t>
            </a:r>
          </a:p>
          <a:p>
            <a:pPr>
              <a:buFont typeface="Arial"/>
              <a:buChar char="•"/>
            </a:pPr>
            <a:r>
              <a:rPr lang="en-US" sz="2400" dirty="0" smtClean="0"/>
              <a:t>Foreground</a:t>
            </a:r>
          </a:p>
          <a:p>
            <a:pPr>
              <a:buFont typeface="Arial"/>
              <a:buChar char="•"/>
            </a:pPr>
            <a:r>
              <a:rPr lang="en-US" sz="2400" dirty="0" smtClean="0"/>
              <a:t>Middle ground</a:t>
            </a:r>
          </a:p>
          <a:p>
            <a:pPr>
              <a:buFont typeface="Arial"/>
              <a:buChar char="•"/>
            </a:pPr>
            <a:r>
              <a:rPr lang="en-US" sz="2400" dirty="0" smtClean="0"/>
              <a:t>background</a:t>
            </a:r>
          </a:p>
          <a:p>
            <a:pPr>
              <a:buFont typeface="Arial"/>
              <a:buChar char="•"/>
            </a:pPr>
            <a:r>
              <a:rPr lang="en-US" sz="2400" dirty="0"/>
              <a:t>?</a:t>
            </a:r>
          </a:p>
        </p:txBody>
      </p:sp>
    </p:spTree>
    <p:extLst>
      <p:ext uri="{BB962C8B-B14F-4D97-AF65-F5344CB8AC3E}">
        <p14:creationId xmlns:p14="http://schemas.microsoft.com/office/powerpoint/2010/main" val="296787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37652"/>
          </a:xfrm>
        </p:spPr>
        <p:txBody>
          <a:bodyPr>
            <a:normAutofit/>
          </a:bodyPr>
          <a:lstStyle/>
          <a:p>
            <a:pPr marL="457200" indent="-457200">
              <a:buFont typeface="+mj-lt"/>
              <a:buAutoNum type="arabicPeriod"/>
            </a:pPr>
            <a:r>
              <a:rPr lang="en-US" dirty="0" smtClean="0"/>
              <a:t>Brainstorm ideas on how to combine your theme and a dream</a:t>
            </a:r>
          </a:p>
          <a:p>
            <a:pPr marL="457200" indent="-457200">
              <a:buFont typeface="+mj-lt"/>
              <a:buAutoNum type="arabicPeriod"/>
            </a:pPr>
            <a:r>
              <a:rPr lang="en-US" dirty="0" smtClean="0"/>
              <a:t>Sketch out your dream idea and add in your hand(S) as the surprise element</a:t>
            </a:r>
          </a:p>
          <a:p>
            <a:pPr marL="457200" indent="-457200">
              <a:buFont typeface="+mj-lt"/>
              <a:buAutoNum type="arabicPeriod"/>
            </a:pPr>
            <a:r>
              <a:rPr lang="en-US" dirty="0" smtClean="0"/>
              <a:t>Remember your landscape vocab and how it effects your objects!</a:t>
            </a:r>
          </a:p>
          <a:p>
            <a:pPr marL="457200" indent="-457200">
              <a:buFont typeface="+mj-lt"/>
              <a:buAutoNum type="arabicPeriod"/>
            </a:pPr>
            <a:r>
              <a:rPr lang="en-US" dirty="0" smtClean="0"/>
              <a:t>Discuss with 1 or more group members before showing me.</a:t>
            </a:r>
          </a:p>
          <a:p>
            <a:pPr marL="457200" indent="-457200">
              <a:buFont typeface="+mj-lt"/>
              <a:buAutoNum type="arabicPeriod"/>
            </a:pPr>
            <a:r>
              <a:rPr lang="en-US" dirty="0" smtClean="0"/>
              <a:t>Begin on project paper *remember landscape vocab and values.</a:t>
            </a:r>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How to…</a:t>
            </a:r>
            <a:endParaRPr lang="en-US" dirty="0"/>
          </a:p>
        </p:txBody>
      </p:sp>
    </p:spTree>
    <p:extLst>
      <p:ext uri="{BB962C8B-B14F-4D97-AF65-F5344CB8AC3E}">
        <p14:creationId xmlns:p14="http://schemas.microsoft.com/office/powerpoint/2010/main" val="505639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a:xfrm>
            <a:off x="457200" y="3327400"/>
            <a:ext cx="8229600" cy="3530600"/>
          </a:xfrm>
        </p:spPr>
        <p:txBody>
          <a:bodyPr>
            <a:normAutofit fontScale="92500"/>
          </a:bodyPr>
          <a:lstStyle/>
          <a:p>
            <a:pPr defTabSz="914400">
              <a:spcBef>
                <a:spcPts val="0"/>
              </a:spcBef>
              <a:buClrTx/>
              <a:buSzTx/>
            </a:pPr>
            <a:r>
              <a:rPr lang="en-US" sz="2400" dirty="0" smtClean="0"/>
              <a:t>Still life- part of what made surreal artists so good was understanding how to create and manipulate objects without having to stage them for their artwork. This level of mastery was developed through still life practice and observation. For this weeks bell ringer create a still life artwork of the pumpkin at your group. </a:t>
            </a:r>
          </a:p>
          <a:p>
            <a:pPr defTabSz="914400">
              <a:spcBef>
                <a:spcPts val="0"/>
              </a:spcBef>
              <a:buClrTx/>
              <a:buSzTx/>
            </a:pPr>
            <a:r>
              <a:rPr lang="en-US" sz="2400" dirty="0" smtClean="0"/>
              <a:t>Remember not to move the pumpkin’s position from day to day. </a:t>
            </a:r>
          </a:p>
          <a:p>
            <a:pPr defTabSz="914400">
              <a:spcBef>
                <a:spcPts val="0"/>
              </a:spcBef>
              <a:buClrTx/>
              <a:buSzTx/>
            </a:pPr>
            <a:r>
              <a:rPr lang="en-US" sz="2400" dirty="0" smtClean="0"/>
              <a:t>Look at your pumpkin often so you are achieving the correct shape, proportion, details and color.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5" y="147238"/>
            <a:ext cx="2986088" cy="2979452"/>
          </a:xfrm>
          <a:prstGeom prst="rect">
            <a:avLst/>
          </a:prstGeom>
        </p:spPr>
      </p:pic>
    </p:spTree>
    <p:extLst>
      <p:ext uri="{BB962C8B-B14F-4D97-AF65-F5344CB8AC3E}">
        <p14:creationId xmlns:p14="http://schemas.microsoft.com/office/powerpoint/2010/main" val="62272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339" y="1726634"/>
            <a:ext cx="3035819" cy="1789261"/>
          </a:xfrm>
        </p:spPr>
        <p:txBody>
          <a:bodyPr>
            <a:normAutofit/>
          </a:bodyPr>
          <a:lstStyle/>
          <a:p>
            <a:r>
              <a:rPr lang="en-US" dirty="0" smtClean="0">
                <a:solidFill>
                  <a:schemeClr val="accent1"/>
                </a:solidFill>
              </a:rPr>
              <a:t>What is a foreground?</a:t>
            </a:r>
            <a:endParaRPr lang="en-US" dirty="0">
              <a:solidFill>
                <a:schemeClr val="accent1"/>
              </a:solidFill>
            </a:endParaRPr>
          </a:p>
        </p:txBody>
      </p:sp>
      <p:pic>
        <p:nvPicPr>
          <p:cNvPr id="4" name="Picture 3"/>
          <p:cNvPicPr>
            <a:picLocks noChangeAspect="1"/>
          </p:cNvPicPr>
          <p:nvPr/>
        </p:nvPicPr>
        <p:blipFill>
          <a:blip r:embed="rId2"/>
          <a:stretch>
            <a:fillRect/>
          </a:stretch>
        </p:blipFill>
        <p:spPr>
          <a:xfrm>
            <a:off x="5302250" y="0"/>
            <a:ext cx="3521467" cy="6858000"/>
          </a:xfrm>
          <a:prstGeom prst="rect">
            <a:avLst/>
          </a:prstGeom>
        </p:spPr>
      </p:pic>
    </p:spTree>
    <p:extLst>
      <p:ext uri="{BB962C8B-B14F-4D97-AF65-F5344CB8AC3E}">
        <p14:creationId xmlns:p14="http://schemas.microsoft.com/office/powerpoint/2010/main" val="322463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24" y="2403495"/>
            <a:ext cx="2821924" cy="2337365"/>
          </a:xfrm>
        </p:spPr>
        <p:txBody>
          <a:bodyPr>
            <a:normAutofit/>
          </a:bodyPr>
          <a:lstStyle/>
          <a:p>
            <a:r>
              <a:rPr lang="en-US" dirty="0" smtClean="0">
                <a:solidFill>
                  <a:schemeClr val="accent1"/>
                </a:solidFill>
              </a:rPr>
              <a:t>What is a Middle Ground?</a:t>
            </a:r>
            <a:endParaRPr lang="en-US" dirty="0">
              <a:solidFill>
                <a:schemeClr val="accent1"/>
              </a:solidFill>
            </a:endParaRPr>
          </a:p>
        </p:txBody>
      </p:sp>
      <p:pic>
        <p:nvPicPr>
          <p:cNvPr id="4" name="Picture 3"/>
          <p:cNvPicPr>
            <a:picLocks noChangeAspect="1"/>
          </p:cNvPicPr>
          <p:nvPr/>
        </p:nvPicPr>
        <p:blipFill>
          <a:blip r:embed="rId2"/>
          <a:stretch>
            <a:fillRect/>
          </a:stretch>
        </p:blipFill>
        <p:spPr>
          <a:xfrm>
            <a:off x="4117474" y="-93579"/>
            <a:ext cx="4572000" cy="6858000"/>
          </a:xfrm>
          <a:prstGeom prst="rect">
            <a:avLst/>
          </a:prstGeom>
        </p:spPr>
      </p:pic>
    </p:spTree>
    <p:extLst>
      <p:ext uri="{BB962C8B-B14F-4D97-AF65-F5344CB8AC3E}">
        <p14:creationId xmlns:p14="http://schemas.microsoft.com/office/powerpoint/2010/main" val="296058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30" y="1619688"/>
            <a:ext cx="3049188" cy="2056629"/>
          </a:xfrm>
        </p:spPr>
        <p:txBody>
          <a:bodyPr>
            <a:normAutofit/>
          </a:bodyPr>
          <a:lstStyle/>
          <a:p>
            <a:r>
              <a:rPr lang="en-US" dirty="0" smtClean="0">
                <a:solidFill>
                  <a:schemeClr val="accent1"/>
                </a:solidFill>
              </a:rPr>
              <a:t>What is a Background</a:t>
            </a:r>
            <a:r>
              <a:rPr lang="en-US" dirty="0" smtClean="0"/>
              <a:t>?</a:t>
            </a:r>
            <a:endParaRPr lang="en-US" dirty="0"/>
          </a:p>
        </p:txBody>
      </p:sp>
      <p:pic>
        <p:nvPicPr>
          <p:cNvPr id="4" name="Picture 3"/>
          <p:cNvPicPr>
            <a:picLocks noChangeAspect="1"/>
          </p:cNvPicPr>
          <p:nvPr/>
        </p:nvPicPr>
        <p:blipFill>
          <a:blip r:embed="rId2"/>
          <a:stretch>
            <a:fillRect/>
          </a:stretch>
        </p:blipFill>
        <p:spPr>
          <a:xfrm>
            <a:off x="4090739" y="0"/>
            <a:ext cx="4930129" cy="6858000"/>
          </a:xfrm>
          <a:prstGeom prst="rect">
            <a:avLst/>
          </a:prstGeom>
        </p:spPr>
      </p:pic>
    </p:spTree>
    <p:extLst>
      <p:ext uri="{BB962C8B-B14F-4D97-AF65-F5344CB8AC3E}">
        <p14:creationId xmlns:p14="http://schemas.microsoft.com/office/powerpoint/2010/main" val="155440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activity</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On sketch paper create a landscape with the theme of fall or Halloween that has a very obvious foreground, middle ground and background. </a:t>
            </a:r>
          </a:p>
          <a:p>
            <a:pPr marL="457200" indent="-457200">
              <a:buFont typeface="Arial"/>
              <a:buChar char="•"/>
            </a:pPr>
            <a:r>
              <a:rPr lang="en-US" sz="2800" dirty="0" smtClean="0"/>
              <a:t>Turn in when complete</a:t>
            </a:r>
          </a:p>
          <a:p>
            <a:pPr marL="800100" lvl="1" indent="-457200">
              <a:buFont typeface="Arial"/>
              <a:buChar char="•"/>
            </a:pPr>
            <a:r>
              <a:rPr lang="en-US" sz="2400" dirty="0" smtClean="0"/>
              <a:t>Must have full shading or full color</a:t>
            </a:r>
            <a:endParaRPr lang="en-US" sz="2400" dirty="0"/>
          </a:p>
        </p:txBody>
      </p:sp>
    </p:spTree>
    <p:extLst>
      <p:ext uri="{BB962C8B-B14F-4D97-AF65-F5344CB8AC3E}">
        <p14:creationId xmlns:p14="http://schemas.microsoft.com/office/powerpoint/2010/main" val="20474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984" y="158750"/>
            <a:ext cx="4940300" cy="3263900"/>
          </a:xfrm>
          <a:prstGeom prst="rect">
            <a:avLst/>
          </a:prstGeom>
        </p:spPr>
      </p:pic>
      <p:pic>
        <p:nvPicPr>
          <p:cNvPr id="6" name="Picture 5"/>
          <p:cNvPicPr>
            <a:picLocks noChangeAspect="1"/>
          </p:cNvPicPr>
          <p:nvPr/>
        </p:nvPicPr>
        <p:blipFill>
          <a:blip r:embed="rId3"/>
          <a:stretch>
            <a:fillRect/>
          </a:stretch>
        </p:blipFill>
        <p:spPr>
          <a:xfrm>
            <a:off x="4777711" y="3422650"/>
            <a:ext cx="4366289" cy="3261072"/>
          </a:xfrm>
          <a:prstGeom prst="rect">
            <a:avLst/>
          </a:prstGeom>
        </p:spPr>
      </p:pic>
    </p:spTree>
    <p:extLst>
      <p:ext uri="{BB962C8B-B14F-4D97-AF65-F5344CB8AC3E}">
        <p14:creationId xmlns:p14="http://schemas.microsoft.com/office/powerpoint/2010/main" val="1519674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168</TotalTime>
  <Words>522</Words>
  <Application>Microsoft Macintosh PowerPoint</Application>
  <PresentationFormat>On-screen Show (4:3)</PresentationFormat>
  <Paragraphs>82</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Century Gothic</vt:lpstr>
      <vt:lpstr>Wingdings 3</vt:lpstr>
      <vt:lpstr>Arial</vt:lpstr>
      <vt:lpstr>Ion Boardroom</vt:lpstr>
      <vt:lpstr>Creating perspective</vt:lpstr>
      <vt:lpstr>Perspective</vt:lpstr>
      <vt:lpstr>Atmospheric Perspective</vt:lpstr>
      <vt:lpstr>Landscape</vt:lpstr>
      <vt:lpstr>What is a foreground?</vt:lpstr>
      <vt:lpstr>What is a Middle Ground?</vt:lpstr>
      <vt:lpstr>What is a Background?</vt:lpstr>
      <vt:lpstr>Perspective activity</vt:lpstr>
      <vt:lpstr>PowerPoint Presentation</vt:lpstr>
      <vt:lpstr>Surreal Art</vt:lpstr>
      <vt:lpstr>Salvador Dali- Bio Read</vt:lpstr>
      <vt:lpstr>Dali</vt:lpstr>
      <vt:lpstr>examples</vt:lpstr>
      <vt:lpstr>examples</vt:lpstr>
      <vt:lpstr>examples</vt:lpstr>
      <vt:lpstr>examples</vt:lpstr>
      <vt:lpstr>Hand-scape Project</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Project objectives</vt:lpstr>
      <vt:lpstr>How to…</vt:lpstr>
      <vt:lpstr>Bell ringer</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perspective</dc:title>
  <dc:creator>M G</dc:creator>
  <cp:lastModifiedBy>Ashley Lehenbauer</cp:lastModifiedBy>
  <cp:revision>17</cp:revision>
  <dcterms:created xsi:type="dcterms:W3CDTF">2014-10-14T04:03:21Z</dcterms:created>
  <dcterms:modified xsi:type="dcterms:W3CDTF">2016-07-08T03:39:49Z</dcterms:modified>
</cp:coreProperties>
</file>