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72" r:id="rId7"/>
    <p:sldId id="273" r:id="rId8"/>
    <p:sldId id="261" r:id="rId9"/>
    <p:sldId id="274" r:id="rId10"/>
    <p:sldId id="281" r:id="rId11"/>
    <p:sldId id="280" r:id="rId12"/>
    <p:sldId id="271" r:id="rId13"/>
    <p:sldId id="275" r:id="rId14"/>
    <p:sldId id="276" r:id="rId15"/>
    <p:sldId id="277" r:id="rId16"/>
    <p:sldId id="278" r:id="rId17"/>
    <p:sldId id="279" r:id="rId18"/>
    <p:sldId id="282" r:id="rId19"/>
    <p:sldId id="283" r:id="rId20"/>
    <p:sldId id="269" r:id="rId21"/>
    <p:sldId id="263" r:id="rId22"/>
    <p:sldId id="264"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p:restoredTop sz="94643"/>
  </p:normalViewPr>
  <p:slideViewPr>
    <p:cSldViewPr snapToGrid="0" snapToObjects="1">
      <p:cViewPr>
        <p:scale>
          <a:sx n="85" d="100"/>
          <a:sy n="85" d="100"/>
        </p:scale>
        <p:origin x="920"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4EC5816F-D43D-40D1-9B38-E1A2C18F0972}" type="datetime1">
              <a:rPr lang="en-US" smtClean="0"/>
              <a:pPr/>
              <a:t>7/7/16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E45A1C-C0DD-4ED6-B23E-A9D2DD110058}" type="datetime1">
              <a:rPr lang="en-US" smtClean="0"/>
              <a:pPr/>
              <a:t>7/7/16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a:t>
            </a:fld>
            <a:endParaRPr lang="en-US"/>
          </a:p>
        </p:txBody>
      </p:sp>
      <p:sp>
        <p:nvSpPr>
          <p:cNvPr id="6"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1B50-C580-4CB7-BA07-14C66C34B76D}" type="datetime1">
              <a:rPr lang="en-US" smtClean="0"/>
              <a:pPr/>
              <a:t>7/7/16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20DFC-E2D5-4BD6-B744-D8DEEAB5F7C2}" type="slidenum">
              <a:rPr lang="en-US" smtClean="0"/>
              <a:pPr/>
              <a:t>‹#›</a:t>
            </a:fld>
            <a:endParaRPr lang="en-US" dirty="0"/>
          </a:p>
        </p:txBody>
      </p:sp>
      <p:sp>
        <p:nvSpPr>
          <p:cNvPr id="5"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5816F-D43D-40D1-9B38-E1A2C18F0972}" type="datetime1">
              <a:rPr lang="en-US" smtClean="0"/>
              <a:pPr/>
              <a:t>7/7/16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B273CF-8910-423E-9890-FC81E25E5084}" type="datetime1">
              <a:rPr lang="en-US" smtClean="0"/>
              <a:pPr/>
              <a:t>7/7/16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9"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5A9071-CFF5-4E3B-B0AB-39782972E256}" type="datetime1">
              <a:rPr lang="en-US" smtClean="0"/>
              <a:pPr/>
              <a:t>7/7/16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7"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3D8BD1F-DE98-4C29-8281-9EC9927620DF}" type="datetime1">
              <a:rPr lang="en-US" smtClean="0"/>
              <a:pPr/>
              <a:t>7/7/16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7"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467CD6D-7520-4B34-A5A3-E8385FA3AFC6}" type="datetime1">
              <a:rPr lang="en-US" smtClean="0"/>
              <a:pPr/>
              <a:t>7/7/16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7"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4EC5816F-D43D-40D1-9B38-E1A2C18F0972}" type="datetime1">
              <a:rPr lang="en-US" smtClean="0"/>
              <a:pPr/>
              <a:t>7/7/16</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1AD20DFC-E2D5-4BD6-B744-D8DEEAB5F7C2}"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42295D47-465E-4A05-802B-049480555B6D}" type="datetime1">
              <a:rPr lang="en-US" smtClean="0"/>
              <a:pPr/>
              <a:t>7/7/16</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1AD20DFC-E2D5-4BD6-B744-D8DEEAB5F7C2}" type="slidenum">
              <a:rPr lang="en-US" smtClean="0"/>
              <a:pPr/>
              <a:t>‹#›</a:t>
            </a:fld>
            <a:endParaRPr lang="en-US" dirty="0"/>
          </a:p>
        </p:txBody>
      </p:sp>
      <p:sp>
        <p:nvSpPr>
          <p:cNvPr id="7"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4791DB0-D703-40B5-AE3D-532AFE0356D1}" type="datetime1">
              <a:rPr lang="en-US" smtClean="0"/>
              <a:pPr/>
              <a:t>7/7/16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a:p>
        </p:txBody>
      </p:sp>
      <p:sp>
        <p:nvSpPr>
          <p:cNvPr id="8"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F48C029-2200-4EB8-BDE8-5EE0E23571A6}" type="datetime1">
              <a:rPr lang="en-US" smtClean="0"/>
              <a:pPr/>
              <a:t>7/7/16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20DFC-E2D5-4BD6-B744-D8DEEAB5F7C2}" type="slidenum">
              <a:rPr lang="en-US" smtClean="0"/>
              <a:pPr/>
              <a:t>‹#›</a:t>
            </a:fld>
            <a:endParaRPr lang="en-US" dirty="0"/>
          </a:p>
        </p:txBody>
      </p:sp>
      <p:sp>
        <p:nvSpPr>
          <p:cNvPr id="10"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7/7/16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7/7/16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EC5816F-D43D-40D1-9B38-E1A2C18F0972}" type="datetime1">
              <a:rPr lang="en-US" smtClean="0"/>
              <a:pPr/>
              <a:t>7/7/16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4EC5816F-D43D-40D1-9B38-E1A2C18F0972}" type="datetime1">
              <a:rPr lang="en-US" smtClean="0"/>
              <a:pPr/>
              <a:t>7/7/16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1AD20DFC-E2D5-4BD6-B744-D8DEEAB5F7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sldNum="0" hdr="0" ft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Color Theory</a:t>
            </a:r>
            <a:endParaRPr lang="en-US" dirty="0"/>
          </a:p>
        </p:txBody>
      </p:sp>
      <p:sp>
        <p:nvSpPr>
          <p:cNvPr id="3" name="Subtitle 2"/>
          <p:cNvSpPr>
            <a:spLocks noGrp="1"/>
          </p:cNvSpPr>
          <p:nvPr>
            <p:ph type="subTitle" idx="1"/>
          </p:nvPr>
        </p:nvSpPr>
        <p:spPr/>
        <p:txBody>
          <a:bodyPr/>
          <a:lstStyle/>
          <a:p>
            <a:r>
              <a:rPr lang="en-US" dirty="0" smtClean="0"/>
              <a:t>Isaac Newton and the Color Prism</a:t>
            </a:r>
            <a:endParaRPr lang="en-US" dirty="0"/>
          </a:p>
        </p:txBody>
      </p:sp>
    </p:spTree>
    <p:extLst>
      <p:ext uri="{BB962C8B-B14F-4D97-AF65-F5344CB8AC3E}">
        <p14:creationId xmlns:p14="http://schemas.microsoft.com/office/powerpoint/2010/main" val="406599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0"/>
            <a:ext cx="5057522" cy="6858000"/>
          </a:xfrm>
          <a:prstGeom prst="rect">
            <a:avLst/>
          </a:prstGeom>
        </p:spPr>
      </p:pic>
    </p:spTree>
    <p:extLst>
      <p:ext uri="{BB962C8B-B14F-4D97-AF65-F5344CB8AC3E}">
        <p14:creationId xmlns:p14="http://schemas.microsoft.com/office/powerpoint/2010/main" val="58742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100" y="127000"/>
            <a:ext cx="3721100" cy="6604000"/>
          </a:xfrm>
          <a:prstGeom prst="rect">
            <a:avLst/>
          </a:prstGeom>
        </p:spPr>
      </p:pic>
    </p:spTree>
    <p:extLst>
      <p:ext uri="{BB962C8B-B14F-4D97-AF65-F5344CB8AC3E}">
        <p14:creationId xmlns:p14="http://schemas.microsoft.com/office/powerpoint/2010/main" val="108086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0" y="228600"/>
            <a:ext cx="6350000" cy="6388100"/>
          </a:xfrm>
          <a:prstGeom prst="rect">
            <a:avLst/>
          </a:prstGeom>
        </p:spPr>
      </p:pic>
    </p:spTree>
    <p:extLst>
      <p:ext uri="{BB962C8B-B14F-4D97-AF65-F5344CB8AC3E}">
        <p14:creationId xmlns:p14="http://schemas.microsoft.com/office/powerpoint/2010/main" val="118082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82783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0"/>
            <a:ext cx="4728499" cy="6858000"/>
          </a:xfrm>
          <a:prstGeom prst="rect">
            <a:avLst/>
          </a:prstGeom>
        </p:spPr>
      </p:pic>
    </p:spTree>
    <p:extLst>
      <p:ext uri="{BB962C8B-B14F-4D97-AF65-F5344CB8AC3E}">
        <p14:creationId xmlns:p14="http://schemas.microsoft.com/office/powerpoint/2010/main" val="172592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04" y="149485"/>
            <a:ext cx="5232059" cy="6341256"/>
          </a:xfrm>
          <a:prstGeom prst="rect">
            <a:avLst/>
          </a:prstGeom>
        </p:spPr>
      </p:pic>
    </p:spTree>
    <p:extLst>
      <p:ext uri="{BB962C8B-B14F-4D97-AF65-F5344CB8AC3E}">
        <p14:creationId xmlns:p14="http://schemas.microsoft.com/office/powerpoint/2010/main" val="131824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571500"/>
            <a:ext cx="5575300" cy="5715000"/>
          </a:xfrm>
          <a:prstGeom prst="rect">
            <a:avLst/>
          </a:prstGeom>
        </p:spPr>
      </p:pic>
    </p:spTree>
    <p:extLst>
      <p:ext uri="{BB962C8B-B14F-4D97-AF65-F5344CB8AC3E}">
        <p14:creationId xmlns:p14="http://schemas.microsoft.com/office/powerpoint/2010/main" val="26350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584200"/>
            <a:ext cx="5715000" cy="5689600"/>
          </a:xfrm>
          <a:prstGeom prst="rect">
            <a:avLst/>
          </a:prstGeom>
        </p:spPr>
      </p:pic>
    </p:spTree>
    <p:extLst>
      <p:ext uri="{BB962C8B-B14F-4D97-AF65-F5344CB8AC3E}">
        <p14:creationId xmlns:p14="http://schemas.microsoft.com/office/powerpoint/2010/main" val="51741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584200"/>
            <a:ext cx="5715000" cy="5689600"/>
          </a:xfrm>
          <a:prstGeom prst="rect">
            <a:avLst/>
          </a:prstGeom>
        </p:spPr>
      </p:pic>
    </p:spTree>
    <p:extLst>
      <p:ext uri="{BB962C8B-B14F-4D97-AF65-F5344CB8AC3E}">
        <p14:creationId xmlns:p14="http://schemas.microsoft.com/office/powerpoint/2010/main" val="103819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584200"/>
            <a:ext cx="5715000" cy="5689600"/>
          </a:xfrm>
          <a:prstGeom prst="rect">
            <a:avLst/>
          </a:prstGeom>
        </p:spPr>
      </p:pic>
    </p:spTree>
    <p:extLst>
      <p:ext uri="{BB962C8B-B14F-4D97-AF65-F5344CB8AC3E}">
        <p14:creationId xmlns:p14="http://schemas.microsoft.com/office/powerpoint/2010/main" val="37887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Newton</a:t>
            </a:r>
            <a:endParaRPr lang="en-US" dirty="0"/>
          </a:p>
        </p:txBody>
      </p:sp>
      <p:pic>
        <p:nvPicPr>
          <p:cNvPr id="6" name="Picture 5"/>
          <p:cNvPicPr>
            <a:picLocks noChangeAspect="1"/>
          </p:cNvPicPr>
          <p:nvPr/>
        </p:nvPicPr>
        <p:blipFill>
          <a:blip r:embed="rId2"/>
          <a:stretch>
            <a:fillRect/>
          </a:stretch>
        </p:blipFill>
        <p:spPr>
          <a:xfrm>
            <a:off x="5923543" y="1666537"/>
            <a:ext cx="2921000" cy="3810000"/>
          </a:xfrm>
          <a:prstGeom prst="rect">
            <a:avLst/>
          </a:prstGeom>
        </p:spPr>
      </p:pic>
      <p:sp>
        <p:nvSpPr>
          <p:cNvPr id="7" name="TextBox 6"/>
          <p:cNvSpPr txBox="1"/>
          <p:nvPr/>
        </p:nvSpPr>
        <p:spPr>
          <a:xfrm>
            <a:off x="726141" y="1814114"/>
            <a:ext cx="4599895" cy="2862322"/>
          </a:xfrm>
          <a:prstGeom prst="rect">
            <a:avLst/>
          </a:prstGeom>
          <a:noFill/>
        </p:spPr>
        <p:txBody>
          <a:bodyPr wrap="square" rtlCol="0">
            <a:spAutoFit/>
          </a:bodyPr>
          <a:lstStyle/>
          <a:p>
            <a:pPr marL="285750" indent="-285750">
              <a:buFont typeface="Arial"/>
              <a:buChar char="•"/>
            </a:pPr>
            <a:r>
              <a:rPr lang="en-US" sz="3600" dirty="0" smtClean="0"/>
              <a:t>Who is he and why is he important to art?</a:t>
            </a:r>
          </a:p>
          <a:p>
            <a:pPr marL="285750" indent="-285750">
              <a:buFont typeface="Arial"/>
              <a:buChar char="•"/>
            </a:pPr>
            <a:r>
              <a:rPr lang="en-US" sz="3600" dirty="0" smtClean="0"/>
              <a:t>5 minutes to find or guess the answer…..</a:t>
            </a:r>
            <a:endParaRPr lang="en-US" sz="3600" dirty="0"/>
          </a:p>
        </p:txBody>
      </p:sp>
    </p:spTree>
    <p:extLst>
      <p:ext uri="{BB962C8B-B14F-4D97-AF65-F5344CB8AC3E}">
        <p14:creationId xmlns:p14="http://schemas.microsoft.com/office/powerpoint/2010/main" val="10849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3864100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3187" y="528816"/>
            <a:ext cx="5935006" cy="5953611"/>
          </a:xfrm>
          <a:prstGeom prst="rect">
            <a:avLst/>
          </a:prstGeom>
        </p:spPr>
      </p:pic>
    </p:spTree>
    <p:extLst>
      <p:ext uri="{BB962C8B-B14F-4D97-AF65-F5344CB8AC3E}">
        <p14:creationId xmlns:p14="http://schemas.microsoft.com/office/powerpoint/2010/main" val="108235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3650" y="591026"/>
            <a:ext cx="6278371" cy="4708778"/>
          </a:xfrm>
          <a:prstGeom prst="rect">
            <a:avLst/>
          </a:prstGeom>
        </p:spPr>
      </p:pic>
    </p:spTree>
    <p:extLst>
      <p:ext uri="{BB962C8B-B14F-4D97-AF65-F5344CB8AC3E}">
        <p14:creationId xmlns:p14="http://schemas.microsoft.com/office/powerpoint/2010/main" val="281460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0800" y="177800"/>
            <a:ext cx="6502400" cy="6502400"/>
          </a:xfrm>
          <a:prstGeom prst="rect">
            <a:avLst/>
          </a:prstGeom>
        </p:spPr>
      </p:pic>
    </p:spTree>
    <p:extLst>
      <p:ext uri="{BB962C8B-B14F-4D97-AF65-F5344CB8AC3E}">
        <p14:creationId xmlns:p14="http://schemas.microsoft.com/office/powerpoint/2010/main" val="12784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Newton</a:t>
            </a:r>
            <a:endParaRPr lang="en-US" dirty="0"/>
          </a:p>
        </p:txBody>
      </p:sp>
      <p:pic>
        <p:nvPicPr>
          <p:cNvPr id="6" name="Picture 5"/>
          <p:cNvPicPr>
            <a:picLocks noChangeAspect="1"/>
          </p:cNvPicPr>
          <p:nvPr/>
        </p:nvPicPr>
        <p:blipFill>
          <a:blip r:embed="rId2"/>
          <a:stretch>
            <a:fillRect/>
          </a:stretch>
        </p:blipFill>
        <p:spPr>
          <a:xfrm>
            <a:off x="1088533" y="3792030"/>
            <a:ext cx="6683867" cy="2951490"/>
          </a:xfrm>
          <a:prstGeom prst="rect">
            <a:avLst/>
          </a:prstGeom>
        </p:spPr>
      </p:pic>
      <p:sp>
        <p:nvSpPr>
          <p:cNvPr id="7" name="TextBox 6"/>
          <p:cNvSpPr txBox="1"/>
          <p:nvPr/>
        </p:nvSpPr>
        <p:spPr>
          <a:xfrm>
            <a:off x="1347707" y="1567913"/>
            <a:ext cx="6424693" cy="2308324"/>
          </a:xfrm>
          <a:prstGeom prst="rect">
            <a:avLst/>
          </a:prstGeom>
          <a:noFill/>
        </p:spPr>
        <p:txBody>
          <a:bodyPr wrap="square" rtlCol="0">
            <a:spAutoFit/>
          </a:bodyPr>
          <a:lstStyle/>
          <a:p>
            <a:pPr marL="285750" indent="-285750">
              <a:buFont typeface="Arial"/>
              <a:buChar char="•"/>
            </a:pPr>
            <a:r>
              <a:rPr lang="en-US" dirty="0"/>
              <a:t>The color wheel’s roots date back to the mid-1600s when Sir Isaac Newton’s work with white light led him to the discovery of the visible spectrum of light.  Newton observed the way each color of light would bend as it passed through the prism. You may have learned the term “ROY G BIV” (red, orange, yellow, green, blue, indigo and violet) in elementary school science class.  “ROY G BIV” was the result of Newton’s discovery. </a:t>
            </a:r>
          </a:p>
        </p:txBody>
      </p:sp>
    </p:spTree>
    <p:extLst>
      <p:ext uri="{BB962C8B-B14F-4D97-AF65-F5344CB8AC3E}">
        <p14:creationId xmlns:p14="http://schemas.microsoft.com/office/powerpoint/2010/main" val="227354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Newton</a:t>
            </a:r>
            <a:endParaRPr lang="en-US" dirty="0"/>
          </a:p>
        </p:txBody>
      </p:sp>
      <p:sp>
        <p:nvSpPr>
          <p:cNvPr id="7" name="TextBox 6"/>
          <p:cNvSpPr txBox="1"/>
          <p:nvPr/>
        </p:nvSpPr>
        <p:spPr>
          <a:xfrm>
            <a:off x="1347707" y="1567913"/>
            <a:ext cx="6424693" cy="5539979"/>
          </a:xfrm>
          <a:prstGeom prst="rect">
            <a:avLst/>
          </a:prstGeom>
          <a:noFill/>
        </p:spPr>
        <p:txBody>
          <a:bodyPr wrap="square" rtlCol="0">
            <a:spAutoFit/>
          </a:bodyPr>
          <a:lstStyle/>
          <a:p>
            <a:pPr marL="285750" indent="-285750">
              <a:buFont typeface="Arial"/>
              <a:buChar char="•"/>
            </a:pPr>
            <a:r>
              <a:rPr lang="en-US" sz="2800" dirty="0" smtClean="0"/>
              <a:t>Newton </a:t>
            </a:r>
            <a:r>
              <a:rPr lang="en-US" sz="2800" dirty="0"/>
              <a:t>observed the way each color of light would bend as it passed through the prism. </a:t>
            </a:r>
            <a:endParaRPr lang="en-US" sz="2800" dirty="0" smtClean="0"/>
          </a:p>
          <a:p>
            <a:pPr marL="285750" indent="-285750">
              <a:buFont typeface="Arial"/>
              <a:buChar char="•"/>
            </a:pPr>
            <a:r>
              <a:rPr lang="en-US" sz="2800" dirty="0" smtClean="0"/>
              <a:t>You </a:t>
            </a:r>
            <a:r>
              <a:rPr lang="en-US" sz="2800" dirty="0"/>
              <a:t>may have learned the term “ROY G BIV” (red, orange, yellow, green, blue, indigo and violet) in elementary school science class.  “ROY G BIV” was the result of Newton’s discovery. </a:t>
            </a:r>
            <a:endParaRPr lang="en-US" sz="2800" dirty="0" smtClean="0"/>
          </a:p>
          <a:p>
            <a:pPr marL="285750" indent="-285750">
              <a:buFont typeface="Arial"/>
              <a:buChar char="•"/>
            </a:pPr>
            <a:r>
              <a:rPr lang="en-US" sz="2800" dirty="0"/>
              <a:t>His experiments led to the theory that red, yellow and blue were the primary colors from which all other colors are derived. </a:t>
            </a:r>
            <a:endParaRPr lang="en-US" sz="2800" dirty="0" smtClean="0"/>
          </a:p>
          <a:p>
            <a:pPr marL="285750" indent="-285750">
              <a:buFont typeface="Arial"/>
              <a:buChar char="•"/>
            </a:pPr>
            <a:endParaRPr lang="en-US" dirty="0"/>
          </a:p>
        </p:txBody>
      </p:sp>
    </p:spTree>
    <p:extLst>
      <p:ext uri="{BB962C8B-B14F-4D97-AF65-F5344CB8AC3E}">
        <p14:creationId xmlns:p14="http://schemas.microsoft.com/office/powerpoint/2010/main" val="352668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prisms and kaleidoscopes </a:t>
            </a:r>
            <a:endParaRPr lang="en-US" dirty="0"/>
          </a:p>
        </p:txBody>
      </p:sp>
      <p:sp>
        <p:nvSpPr>
          <p:cNvPr id="3" name="Content Placeholder 2"/>
          <p:cNvSpPr>
            <a:spLocks noGrp="1"/>
          </p:cNvSpPr>
          <p:nvPr>
            <p:ph idx="1"/>
          </p:nvPr>
        </p:nvSpPr>
        <p:spPr>
          <a:xfrm>
            <a:off x="726141" y="1845912"/>
            <a:ext cx="7691719" cy="1574989"/>
          </a:xfrm>
        </p:spPr>
        <p:txBody>
          <a:bodyPr/>
          <a:lstStyle/>
          <a:p>
            <a:r>
              <a:rPr lang="en-US" dirty="0" smtClean="0"/>
              <a:t>Prism is usually triangular</a:t>
            </a:r>
          </a:p>
          <a:p>
            <a:r>
              <a:rPr lang="en-US" dirty="0" smtClean="0"/>
              <a:t>Kaleidoscope is generally round with different flat planes/ surfaces.</a:t>
            </a:r>
            <a:endParaRPr lang="en-US" dirty="0"/>
          </a:p>
        </p:txBody>
      </p:sp>
      <p:pic>
        <p:nvPicPr>
          <p:cNvPr id="4" name="Picture 3"/>
          <p:cNvPicPr>
            <a:picLocks noChangeAspect="1"/>
          </p:cNvPicPr>
          <p:nvPr/>
        </p:nvPicPr>
        <p:blipFill>
          <a:blip r:embed="rId2"/>
          <a:stretch>
            <a:fillRect/>
          </a:stretch>
        </p:blipFill>
        <p:spPr>
          <a:xfrm>
            <a:off x="533400" y="4755037"/>
            <a:ext cx="2692400" cy="1689100"/>
          </a:xfrm>
          <a:prstGeom prst="rect">
            <a:avLst/>
          </a:prstGeom>
        </p:spPr>
      </p:pic>
      <p:pic>
        <p:nvPicPr>
          <p:cNvPr id="5" name="Picture 4"/>
          <p:cNvPicPr>
            <a:picLocks noChangeAspect="1"/>
          </p:cNvPicPr>
          <p:nvPr/>
        </p:nvPicPr>
        <p:blipFill>
          <a:blip r:embed="rId3"/>
          <a:stretch>
            <a:fillRect/>
          </a:stretch>
        </p:blipFill>
        <p:spPr>
          <a:xfrm>
            <a:off x="5266529" y="4257415"/>
            <a:ext cx="3289300" cy="2463800"/>
          </a:xfrm>
          <a:prstGeom prst="rect">
            <a:avLst/>
          </a:prstGeom>
        </p:spPr>
      </p:pic>
    </p:spTree>
    <p:extLst>
      <p:ext uri="{BB962C8B-B14F-4D97-AF65-F5344CB8AC3E}">
        <p14:creationId xmlns:p14="http://schemas.microsoft.com/office/powerpoint/2010/main" val="149592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a:t>
            </a:r>
            <a:endParaRPr lang="en-US" dirty="0"/>
          </a:p>
        </p:txBody>
      </p:sp>
      <p:sp>
        <p:nvSpPr>
          <p:cNvPr id="3" name="Content Placeholder 2"/>
          <p:cNvSpPr>
            <a:spLocks noGrp="1"/>
          </p:cNvSpPr>
          <p:nvPr>
            <p:ph idx="1"/>
          </p:nvPr>
        </p:nvSpPr>
        <p:spPr/>
        <p:txBody>
          <a:bodyPr/>
          <a:lstStyle/>
          <a:p>
            <a:r>
              <a:rPr lang="en-US" dirty="0" smtClean="0"/>
              <a:t>Using a flashlight to shine through the prism make observations on what you see.</a:t>
            </a:r>
          </a:p>
          <a:p>
            <a:r>
              <a:rPr lang="en-US" dirty="0" smtClean="0"/>
              <a:t>What elements of art do you see?</a:t>
            </a:r>
          </a:p>
          <a:p>
            <a:r>
              <a:rPr lang="en-US" dirty="0" smtClean="0"/>
              <a:t>How does the color appear?</a:t>
            </a:r>
          </a:p>
          <a:p>
            <a:r>
              <a:rPr lang="en-US" dirty="0" smtClean="0"/>
              <a:t>Next look through a kaleidoscope at various parts of the room.</a:t>
            </a:r>
          </a:p>
          <a:p>
            <a:r>
              <a:rPr lang="en-US" dirty="0" smtClean="0"/>
              <a:t>What elements of art do you see now?</a:t>
            </a:r>
          </a:p>
          <a:p>
            <a:r>
              <a:rPr lang="en-US" dirty="0" smtClean="0"/>
              <a:t>How does movement effect what you see?</a:t>
            </a:r>
            <a:endParaRPr lang="en-US" dirty="0"/>
          </a:p>
        </p:txBody>
      </p:sp>
    </p:spTree>
    <p:extLst>
      <p:ext uri="{BB962C8B-B14F-4D97-AF65-F5344CB8AC3E}">
        <p14:creationId xmlns:p14="http://schemas.microsoft.com/office/powerpoint/2010/main" val="422285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a:t>
            </a:r>
            <a:endParaRPr lang="en-US" dirty="0"/>
          </a:p>
        </p:txBody>
      </p:sp>
      <p:sp>
        <p:nvSpPr>
          <p:cNvPr id="3" name="Content Placeholder 2"/>
          <p:cNvSpPr>
            <a:spLocks noGrp="1"/>
          </p:cNvSpPr>
          <p:nvPr>
            <p:ph idx="1"/>
          </p:nvPr>
        </p:nvSpPr>
        <p:spPr/>
        <p:txBody>
          <a:bodyPr/>
          <a:lstStyle/>
          <a:p>
            <a:r>
              <a:rPr lang="en-US" dirty="0" smtClean="0"/>
              <a:t>Next look through a kaleidoscope at various parts of the room.</a:t>
            </a:r>
          </a:p>
          <a:p>
            <a:r>
              <a:rPr lang="en-US" dirty="0" smtClean="0"/>
              <a:t>What elements of art do you see now?</a:t>
            </a:r>
          </a:p>
          <a:p>
            <a:r>
              <a:rPr lang="en-US" dirty="0" smtClean="0"/>
              <a:t>How does movement effect what you see?</a:t>
            </a:r>
          </a:p>
          <a:p>
            <a:r>
              <a:rPr lang="en-US" dirty="0" smtClean="0"/>
              <a:t>What colors do you see and do you see them all at once?</a:t>
            </a:r>
          </a:p>
          <a:p>
            <a:r>
              <a:rPr lang="en-US" dirty="0" smtClean="0"/>
              <a:t>Share out.</a:t>
            </a:r>
            <a:endParaRPr lang="en-US" dirty="0"/>
          </a:p>
        </p:txBody>
      </p:sp>
    </p:spTree>
    <p:extLst>
      <p:ext uri="{BB962C8B-B14F-4D97-AF65-F5344CB8AC3E}">
        <p14:creationId xmlns:p14="http://schemas.microsoft.com/office/powerpoint/2010/main" val="235467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color wheel and kaleidoscope </a:t>
            </a:r>
            <a:endParaRPr lang="en-US" dirty="0"/>
          </a:p>
        </p:txBody>
      </p:sp>
      <p:sp>
        <p:nvSpPr>
          <p:cNvPr id="3" name="Content Placeholder 2"/>
          <p:cNvSpPr>
            <a:spLocks noGrp="1"/>
          </p:cNvSpPr>
          <p:nvPr>
            <p:ph idx="1"/>
          </p:nvPr>
        </p:nvSpPr>
        <p:spPr/>
        <p:txBody>
          <a:bodyPr/>
          <a:lstStyle/>
          <a:p>
            <a:endParaRPr lang="en-US" dirty="0" smtClean="0"/>
          </a:p>
          <a:p>
            <a:r>
              <a:rPr lang="en-US" dirty="0" smtClean="0"/>
              <a:t>Using the kaleidoscope to look through create your own </a:t>
            </a:r>
            <a:r>
              <a:rPr lang="en-US" u="sng" dirty="0" smtClean="0"/>
              <a:t>fractured</a:t>
            </a:r>
            <a:r>
              <a:rPr lang="en-US" dirty="0" smtClean="0"/>
              <a:t> image of shapes and colors.</a:t>
            </a:r>
          </a:p>
          <a:p>
            <a:r>
              <a:rPr lang="en-US" dirty="0" smtClean="0"/>
              <a:t>Use a ruler to draw straight lines much like you see through the kaleidoscope.</a:t>
            </a:r>
          </a:p>
          <a:p>
            <a:r>
              <a:rPr lang="en-US" dirty="0" smtClean="0"/>
              <a:t>Apply all the colors of the color wheel with values</a:t>
            </a:r>
          </a:p>
          <a:p>
            <a:r>
              <a:rPr lang="en-US" dirty="0" smtClean="0"/>
              <a:t>Pay special attention to how you are coloring *craftsmanship</a:t>
            </a:r>
            <a:endParaRPr lang="en-US" dirty="0"/>
          </a:p>
        </p:txBody>
      </p:sp>
    </p:spTree>
    <p:extLst>
      <p:ext uri="{BB962C8B-B14F-4D97-AF65-F5344CB8AC3E}">
        <p14:creationId xmlns:p14="http://schemas.microsoft.com/office/powerpoint/2010/main" val="232254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7800"/>
            <a:ext cx="6096000" cy="6502400"/>
          </a:xfrm>
          <a:prstGeom prst="rect">
            <a:avLst/>
          </a:prstGeom>
        </p:spPr>
      </p:pic>
    </p:spTree>
    <p:extLst>
      <p:ext uri="{BB962C8B-B14F-4D97-AF65-F5344CB8AC3E}">
        <p14:creationId xmlns:p14="http://schemas.microsoft.com/office/powerpoint/2010/main" val="138812321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35</TotalTime>
  <Words>293</Words>
  <Application>Microsoft Macintosh PowerPoint</Application>
  <PresentationFormat>On-screen Show (4:3)</PresentationFormat>
  <Paragraphs>33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Calisto MT</vt:lpstr>
      <vt:lpstr>Wingdings</vt:lpstr>
      <vt:lpstr>Arial</vt:lpstr>
      <vt:lpstr>Venture</vt:lpstr>
      <vt:lpstr>Color Theory</vt:lpstr>
      <vt:lpstr>Isaac Newton</vt:lpstr>
      <vt:lpstr>Isaac Newton</vt:lpstr>
      <vt:lpstr>Isaac Newton</vt:lpstr>
      <vt:lpstr>Color prisms and kaleidoscopes </vt:lpstr>
      <vt:lpstr>Explore </vt:lpstr>
      <vt:lpstr>Explore </vt:lpstr>
      <vt:lpstr>Using color wheel and kaleidoscope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Theory</dc:title>
  <dc:creator>M G</dc:creator>
  <cp:lastModifiedBy>Ashley Lehenbauer</cp:lastModifiedBy>
  <cp:revision>6</cp:revision>
  <dcterms:created xsi:type="dcterms:W3CDTF">2015-01-07T05:51:32Z</dcterms:created>
  <dcterms:modified xsi:type="dcterms:W3CDTF">2016-07-08T02:28:02Z</dcterms:modified>
</cp:coreProperties>
</file>